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5" r:id="rId3"/>
    <p:sldId id="257" r:id="rId4"/>
    <p:sldId id="259" r:id="rId5"/>
    <p:sldId id="260" r:id="rId6"/>
    <p:sldId id="261" r:id="rId7"/>
    <p:sldId id="263" r:id="rId8"/>
    <p:sldId id="284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83" r:id="rId18"/>
    <p:sldId id="28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5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3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0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50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4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28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2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0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1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0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6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0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0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508624-859E-4E14-A9B4-6AF09E29C82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9241E2-4102-4CED-A73C-6F35D6C26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2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303519" y="5085806"/>
            <a:ext cx="6030912" cy="12251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языки и литературы МКОУ «</a:t>
            </a:r>
            <a:r>
              <a:rPr lang="ru-RU" alt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тарковская</a:t>
            </a:r>
            <a:r>
              <a:rPr lang="ru-RU" alt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Октябрьского района </a:t>
            </a:r>
            <a:r>
              <a:rPr lang="ru-RU" alt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урской области Дементьева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</a:t>
            </a:r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848768"/>
            <a:ext cx="39655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7871" y="2496235"/>
            <a:ext cx="6139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текста.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к ОГЭ)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57" y="4649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Областное государственное бюджетное учреждение 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профессионального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92623" y="224896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Синонимы к слову «доброта»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730114" y="2280603"/>
            <a:ext cx="7475492" cy="4137614"/>
          </a:xfrm>
        </p:spPr>
        <p:txBody>
          <a:bodyPr/>
          <a:lstStyle/>
          <a:p>
            <a:pPr algn="ctr" eaLnBrk="1" hangingPunct="1"/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чуткость</a:t>
            </a:r>
          </a:p>
          <a:p>
            <a:pPr eaLnBrk="1" hangingPunct="1"/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доброта</a:t>
            </a:r>
          </a:p>
          <a:p>
            <a:pPr eaLnBrk="1" hangingPunct="1"/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отзывчивость</a:t>
            </a:r>
          </a:p>
          <a:p>
            <a:pPr eaLnBrk="1" hangingPunct="1"/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сердечность</a:t>
            </a:r>
            <a:endParaRPr lang="ru-RU" altLang="ru-RU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ru-RU" altLang="ru-RU" sz="1800" dirty="0" smtClean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61963" y="1101725"/>
            <a:ext cx="8588375" cy="5376863"/>
          </a:xfrm>
        </p:spPr>
        <p:txBody>
          <a:bodyPr>
            <a:normAutofit lnSpcReduction="10000"/>
          </a:bodyPr>
          <a:lstStyle/>
          <a:p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«Превозмогать себя и возвращаться к должному в себе — вот что такое истинная человечность. Быть человечным или не быть — это зависит только от нас самих»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Конфуций</a:t>
            </a:r>
          </a:p>
          <a:p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Доброта – язык, который могут слышать глухие и видеть слепые».</a:t>
            </a:r>
            <a:b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Марк Твен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219563" y="217714"/>
            <a:ext cx="7671889" cy="34137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в тексте три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раскрывают идейное содержание текста, запишите их.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5133" y="338364"/>
            <a:ext cx="8596312" cy="1320800"/>
          </a:xfrm>
        </p:spPr>
        <p:txBody>
          <a:bodyPr/>
          <a:lstStyle/>
          <a:p>
            <a:pPr algn="ctr" eaLnBrk="1" hangingPunct="1"/>
            <a:r>
              <a:rPr lang="ru-RU" alt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endParaRPr lang="ru-RU" alt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64949" y="1558835"/>
            <a:ext cx="8596312" cy="374554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ru-RU" altLang="ru-RU" sz="1800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1.Без доброты нет подлинной теплоты сердца, невозможна душевная красота.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2.Добрые чувства должны уходить своими корнями в детство.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3. Подлинная доброта рождается только в сердце, пережившем заботы о судьбе другого человека. 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023258" y="1932441"/>
            <a:ext cx="8204880" cy="2271213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 какому стилю речи относится текст? 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2. Какой тип речи представлен в этом тексте?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3. Вспомните приемы сжатия текста.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16" y="288788"/>
            <a:ext cx="314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3531" y="645152"/>
            <a:ext cx="52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ТЕКСТУ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15280"/>
              </p:ext>
            </p:extLst>
          </p:nvPr>
        </p:nvGraphicFramePr>
        <p:xfrm>
          <a:off x="217714" y="836023"/>
          <a:ext cx="11843657" cy="5691073"/>
        </p:xfrm>
        <a:graphic>
          <a:graphicData uri="http://schemas.openxmlformats.org/drawingml/2006/table">
            <a:tbl>
              <a:tblPr/>
              <a:tblGrid>
                <a:gridCol w="1846217">
                  <a:extLst>
                    <a:ext uri="{9D8B030D-6E8A-4147-A177-3AD203B41FA5}">
                      <a16:colId xmlns:a16="http://schemas.microsoft.com/office/drawing/2014/main" val="157321613"/>
                    </a:ext>
                  </a:extLst>
                </a:gridCol>
                <a:gridCol w="2073873">
                  <a:extLst>
                    <a:ext uri="{9D8B030D-6E8A-4147-A177-3AD203B41FA5}">
                      <a16:colId xmlns:a16="http://schemas.microsoft.com/office/drawing/2014/main" val="687322210"/>
                    </a:ext>
                  </a:extLst>
                </a:gridCol>
                <a:gridCol w="3013621">
                  <a:extLst>
                    <a:ext uri="{9D8B030D-6E8A-4147-A177-3AD203B41FA5}">
                      <a16:colId xmlns:a16="http://schemas.microsoft.com/office/drawing/2014/main" val="2343949845"/>
                    </a:ext>
                  </a:extLst>
                </a:gridCol>
                <a:gridCol w="4909946">
                  <a:extLst>
                    <a:ext uri="{9D8B030D-6E8A-4147-A177-3AD203B41FA5}">
                      <a16:colId xmlns:a16="http://schemas.microsoft.com/office/drawing/2014/main" val="3329556956"/>
                    </a:ext>
                  </a:extLst>
                </a:gridCol>
              </a:tblGrid>
              <a:tr h="80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использования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Языковые средства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92589"/>
                  </a:ext>
                </a:extLst>
              </a:tr>
              <a:tr h="9879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Наука, техника, образование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статья,  монография, учебник, реферат, доклад и др.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Абстрактные существительные, термины, усложненный синтаксис и др.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89003"/>
                  </a:ext>
                </a:extLst>
              </a:tr>
              <a:tr h="744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Публицистический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Очерк, статья, заметка, интервью, эссе, репортаж, фельетон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Общественно-политическая лексика, экспрессивная лексика, фразеологизмы, оценочная лексика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876813"/>
                  </a:ext>
                </a:extLst>
              </a:tr>
              <a:tr h="1298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Официально-деловой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Законодательство, делопроизводство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Законодательные документы (конституция, устав, кодекс), деловые бумаги (приказ, договор и др.)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Официальная и канцелярская лексика, стандартные выражения, безличные предложения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63786"/>
                  </a:ext>
                </a:extLst>
              </a:tr>
              <a:tr h="744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Художественная литература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Роман, повесть, рассказ, поэма, стихотворение, пьеса и др.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Широкое применение образных средств, восклицательные, вопросительные предложения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830278"/>
                  </a:ext>
                </a:extLst>
              </a:tr>
              <a:tr h="11136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Разговорный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Повседневное общение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Бытовая беседа, просьба, личное письмо, телефонный разговор, комплимент и др.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Разговорная и просторечная лексика, эмоционально-оценочные слова, побудительные предложения, обращения, прямая речь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0563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17057" y="180910"/>
            <a:ext cx="288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речи</a:t>
            </a:r>
          </a:p>
        </p:txBody>
      </p:sp>
    </p:spTree>
    <p:extLst>
      <p:ext uri="{BB962C8B-B14F-4D97-AF65-F5344CB8AC3E}">
        <p14:creationId xmlns:p14="http://schemas.microsoft.com/office/powerpoint/2010/main" val="30729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0776" y="104503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РЕЧИ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45964"/>
              </p:ext>
            </p:extLst>
          </p:nvPr>
        </p:nvGraphicFramePr>
        <p:xfrm>
          <a:off x="538690" y="888274"/>
          <a:ext cx="10886955" cy="5058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7391">
                  <a:extLst>
                    <a:ext uri="{9D8B030D-6E8A-4147-A177-3AD203B41FA5}">
                      <a16:colId xmlns:a16="http://schemas.microsoft.com/office/drawing/2014/main" val="2432008715"/>
                    </a:ext>
                  </a:extLst>
                </a:gridCol>
                <a:gridCol w="2177391">
                  <a:extLst>
                    <a:ext uri="{9D8B030D-6E8A-4147-A177-3AD203B41FA5}">
                      <a16:colId xmlns:a16="http://schemas.microsoft.com/office/drawing/2014/main" val="3840821992"/>
                    </a:ext>
                  </a:extLst>
                </a:gridCol>
                <a:gridCol w="2177391">
                  <a:extLst>
                    <a:ext uri="{9D8B030D-6E8A-4147-A177-3AD203B41FA5}">
                      <a16:colId xmlns:a16="http://schemas.microsoft.com/office/drawing/2014/main" val="3017632067"/>
                    </a:ext>
                  </a:extLst>
                </a:gridCol>
                <a:gridCol w="2177391">
                  <a:extLst>
                    <a:ext uri="{9D8B030D-6E8A-4147-A177-3AD203B41FA5}">
                      <a16:colId xmlns:a16="http://schemas.microsoft.com/office/drawing/2014/main" val="818955173"/>
                    </a:ext>
                  </a:extLst>
                </a:gridCol>
                <a:gridCol w="2177391">
                  <a:extLst>
                    <a:ext uri="{9D8B030D-6E8A-4147-A177-3AD203B41FA5}">
                      <a16:colId xmlns:a16="http://schemas.microsoft.com/office/drawing/2014/main" val="3253316122"/>
                    </a:ext>
                  </a:extLst>
                </a:gridCol>
              </a:tblGrid>
              <a:tr h="46418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220996"/>
                  </a:ext>
                </a:extLst>
              </a:tr>
              <a:tr h="1478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Повествование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текста, который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 при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рассказе о событиях,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действиях, движении во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времени.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вопрос: что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произошло?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передать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событийный ряд,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последовательном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действия.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Динамичный характер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изложения, смена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 (несколько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фотографий),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последовательная логика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изложения (хронология).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Обилие глаголов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экспозиция*,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завязка, развитие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кульминация*,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развязка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743866"/>
                  </a:ext>
                </a:extLst>
              </a:tr>
              <a:tr h="168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текста, который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 при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изображении или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характеристике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предмета, состояния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 или природы.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вопрос: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 предмет?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передать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впечатления о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событии, предмете,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явлении, человеке,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общий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 с помощью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акцента на деталях.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Статичный характер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изложения (можно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сравнить с фотографией)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Преобладание именных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частей речи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Общее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о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предмете.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Описание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предмета.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Оценка /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187975"/>
                  </a:ext>
                </a:extLst>
              </a:tr>
              <a:tr h="1378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текста, который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 при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изложении причин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 или событий.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вопрос: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Доказать /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опровергнуть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какое-либо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утверждение;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выразить личное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мнение автора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Нельзя применить приём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фотографирования. Не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действий, а смена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мыслей (логический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построения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Тезис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Доказательства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(примеры,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аргументы)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Вывод.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78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0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07728"/>
              </p:ext>
            </p:extLst>
          </p:nvPr>
        </p:nvGraphicFramePr>
        <p:xfrm>
          <a:off x="278674" y="1306287"/>
          <a:ext cx="11434355" cy="5110295"/>
        </p:xfrm>
        <a:graphic>
          <a:graphicData uri="http://schemas.openxmlformats.org/drawingml/2006/table">
            <a:tbl>
              <a:tblPr/>
              <a:tblGrid>
                <a:gridCol w="2629159">
                  <a:extLst>
                    <a:ext uri="{9D8B030D-6E8A-4147-A177-3AD203B41FA5}">
                      <a16:colId xmlns:a16="http://schemas.microsoft.com/office/drawing/2014/main" val="1295295493"/>
                    </a:ext>
                  </a:extLst>
                </a:gridCol>
                <a:gridCol w="4749845">
                  <a:extLst>
                    <a:ext uri="{9D8B030D-6E8A-4147-A177-3AD203B41FA5}">
                      <a16:colId xmlns:a16="http://schemas.microsoft.com/office/drawing/2014/main" val="3080054200"/>
                    </a:ext>
                  </a:extLst>
                </a:gridCol>
                <a:gridCol w="4055351">
                  <a:extLst>
                    <a:ext uri="{9D8B030D-6E8A-4147-A177-3AD203B41FA5}">
                      <a16:colId xmlns:a16="http://schemas.microsoft.com/office/drawing/2014/main" val="2676768328"/>
                    </a:ext>
                  </a:extLst>
                </a:gridCol>
              </a:tblGrid>
              <a:tr h="36424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Упрощение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Обобщение 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64161"/>
                  </a:ext>
                </a:extLst>
              </a:tr>
              <a:tr h="633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 повторов;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слияние нескольких предложений в одно;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однородных членов обобщающим наименованием;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01799"/>
                  </a:ext>
                </a:extLst>
              </a:tr>
              <a:tr h="94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одного или нескольких из синонимов;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</a:t>
                      </a: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предложения или его части указательным местоимением;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</a:t>
                      </a: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предложения или его части определительным или отрицательным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333790"/>
                  </a:ext>
                </a:extLst>
              </a:tr>
              <a:tr h="1261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уточняющих и поясняющих конструкций;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</a:t>
                      </a: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сложноподчинённого предложения простым;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местоимением с обобщающим значением.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760323"/>
                  </a:ext>
                </a:extLst>
              </a:tr>
              <a:tr h="94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фрагмента предложения;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</a:t>
                      </a: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фрагмента предложения синонимичным выражением.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однородных членов обобщающим наименованием;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722786"/>
                  </a:ext>
                </a:extLst>
              </a:tr>
              <a:tr h="94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исключение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одного или нескольких предложений.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4" marR="5554" marT="5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085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2719" y="348343"/>
            <a:ext cx="65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СЖАТИЯ ТЕКСТА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3" y="566056"/>
            <a:ext cx="9218613" cy="129245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сжатого изложения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90" y="2657520"/>
            <a:ext cx="314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555228" y="269964"/>
            <a:ext cx="8065543" cy="2026739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latin typeface="Times New Roman" panose="02020603050405020304" pitchFamily="18" charset="0"/>
              </a:rPr>
              <a:t>Контрольное тестирование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0" y="3411810"/>
            <a:ext cx="30353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946" y="0"/>
            <a:ext cx="4061959" cy="15070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459" y="1297578"/>
            <a:ext cx="9409022" cy="54689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 с текстом: повторение сложных вопросов различных разделов языкознания; совершенствование навыков правописания; обобщение и расширение сведений об особенностях текстов, относящихся к публицистическому стилю, совершенствование навыков написания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сжатого изложения, сочинения-рассуждения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морально-нравственную тему.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ВОСПИТАТЕЛЬНЫЕ: -воспитание любви к  Родине и её истории, духовно-нравственных качеств личности, любви к русскому языку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РАЗВИВАЮЩИЕ: развитие умения логически излагать свои мысли, используя литературный язык; развитие умения аргументировать, доказывать; развитие умения слушания и распределения внимания во время слушания; развитие умения применять полученные знания в нестандартных ситуациях; развитие умения выделять главное, сравнивать, обобщать.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06430" y="0"/>
            <a:ext cx="8534400" cy="15070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/>
              <a:t>1. (6 ). Какое утверждение не соответствует содержанию текста?</a:t>
            </a:r>
            <a:r>
              <a:rPr lang="ru-RU" altLang="ru-RU" dirty="0" smtClean="0"/>
              <a:t> 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508000" y="1826623"/>
            <a:ext cx="8534400" cy="361526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а) Современное поколение не рассматривает доброту как доблесть;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б) Школа добрых чувств должна начинаться в детстве;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в) Человечность воспитывается одновременно с познанием родного слова;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г) Через дружбу, товарищество воспитывается сердечность.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63" y="3873735"/>
            <a:ext cx="314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8119" y="-95795"/>
            <a:ext cx="9110663" cy="1725613"/>
          </a:xfrm>
        </p:spPr>
        <p:txBody>
          <a:bodyPr/>
          <a:lstStyle/>
          <a:p>
            <a:pPr marL="685800" indent="-685800" algn="ctr" eaLnBrk="1" hangingPunct="1"/>
            <a:r>
              <a:rPr lang="ru-RU" altLang="ru-RU" b="1" dirty="0" smtClean="0">
                <a:latin typeface="Times New Roman" panose="02020603050405020304" pitchFamily="18" charset="0"/>
              </a:rPr>
              <a:t>2. Синтаксический анализ</a:t>
            </a:r>
            <a:r>
              <a:rPr lang="ru-RU" altLang="ru-RU" dirty="0" smtClean="0"/>
              <a:t> 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68857" y="1291092"/>
            <a:ext cx="8139112" cy="457676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Из предложения 6 выпишите грамматическую (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основу (ы).</a:t>
            </a:r>
            <a:endPara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(6) Опыт подтверждает, что добрые чувства должны уходить своими корнями в детство, а человечность, доброта, ласка рождаются в труде, заботах, волнениях о красоте окружающего мира.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3741738"/>
            <a:ext cx="31496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69451" y="836023"/>
            <a:ext cx="9136697" cy="2758894"/>
          </a:xfrm>
        </p:spPr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(4 ). Замените словосочетание </a:t>
            </a:r>
            <a:r>
              <a:rPr lang="ru-RU" alt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эмоциональную школу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построенное на основе согласования, синонимичным словосочетанием со связью управление. Напишите получившееся словосочетание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18" y="4105275"/>
            <a:ext cx="29797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788716" y="1393371"/>
            <a:ext cx="10001204" cy="160141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 Среди предложений 11-13 найдите предложение с обособленным распространенным определением.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45" y="3080643"/>
            <a:ext cx="31496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893218" y="870857"/>
            <a:ext cx="10340839" cy="191491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5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Среди предложений  10-12 найдите сложноподчинённое предложение. 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Определите тип придаточного. 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82" y="2865121"/>
            <a:ext cx="3020804" cy="279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912994" y="719455"/>
            <a:ext cx="8596312" cy="48958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6.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Выпишите из предложения 8 слова с пропусками  и со скобками, объясняя условия выбора вставленных орфограмм.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(8) Если добрые чувства (не) 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воспита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..ы в детстве, их (н..)когда (не) 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воспитаеш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.., потому (что) они усваиваются 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одновреме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н,нн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)о с познанием первых и важнейших истин, главная из которых – это 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це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н,нн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)ость жизни, чужой, своей, жизни животного мира и р..</a:t>
            </a:r>
            <a:r>
              <a:rPr lang="ru-RU" altLang="ru-RU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стений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32" y="3807460"/>
            <a:ext cx="314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389607" y="106921"/>
            <a:ext cx="8534400" cy="1507067"/>
          </a:xfrm>
        </p:spPr>
        <p:txBody>
          <a:bodyPr/>
          <a:lstStyle/>
          <a:p>
            <a:pPr algn="ctr"/>
            <a:r>
              <a:rPr lang="ru-RU" altLang="ru-RU" sz="4400" b="1" i="1" dirty="0" smtClean="0">
                <a:latin typeface="Times New Roman" panose="02020603050405020304" pitchFamily="18" charset="0"/>
              </a:rPr>
              <a:t>Ответы к тесту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623661" y="2164261"/>
            <a:ext cx="9774374" cy="3626939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1. а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 Опыт подтверждает, чувства должны уходить,  человечность, доброта, ласка рождаются.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3. Школа эмоций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4. 13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5. 11. Обстоятельственное, времени.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6. Не воспитаны, никогда, не воспитаешь, потому что, одновременно, ценность, растений. </a:t>
            </a:r>
          </a:p>
          <a:p>
            <a:endParaRPr lang="ru-RU" altLang="ru-RU" sz="2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833743" y="0"/>
            <a:ext cx="8534400" cy="1507067"/>
          </a:xfrm>
        </p:spPr>
        <p:txBody>
          <a:bodyPr/>
          <a:lstStyle/>
          <a:p>
            <a:pPr algn="ctr"/>
            <a:r>
              <a:rPr lang="ru-RU" altLang="ru-RU" sz="4400" b="1" smtClean="0">
                <a:latin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753879" y="1654628"/>
            <a:ext cx="8564291" cy="2332930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Написать сочинение-рассуждение на тему  «Что такое доброта?»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77" y="3063550"/>
            <a:ext cx="3145809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677863" y="703263"/>
            <a:ext cx="8710612" cy="57959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Красиво жить не запретишь,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 с Божьей помощью, быть может,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Ты где-то, в чем-то победишь,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Я знаю, Бог тебе поможет!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Поможет Он тебе любить,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Быть добрым, честным и бесстрашным,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Добро на всей земле дарить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 жить в гармонии в мире нашем!</a:t>
            </a:r>
            <a:r>
              <a:rPr lang="ru-RU" altLang="ru-RU" sz="1800" b="1" smtClean="0">
                <a:solidFill>
                  <a:schemeClr val="tx1"/>
                </a:solidFill>
              </a:rPr>
              <a:t> </a:t>
            </a:r>
          </a:p>
          <a:p>
            <a:pPr algn="r">
              <a:buFont typeface="Wingdings 3" panose="05040102010807070707" pitchFamily="18" charset="2"/>
              <a:buNone/>
            </a:pPr>
            <a:r>
              <a:rPr lang="ru-RU" altLang="ru-RU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Алексей Нескородов </a:t>
            </a:r>
          </a:p>
        </p:txBody>
      </p:sp>
    </p:spTree>
    <p:extLst>
      <p:ext uri="{BB962C8B-B14F-4D97-AF65-F5344CB8AC3E}">
        <p14:creationId xmlns:p14="http://schemas.microsoft.com/office/powerpoint/2010/main" val="21195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4294967295"/>
          </p:nvPr>
        </p:nvSpPr>
        <p:spPr>
          <a:xfrm>
            <a:off x="513806" y="209005"/>
            <a:ext cx="9005888" cy="221138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Тексты, которые предлагают на экзаменах, опубликованы на сайте ФИПИ </a:t>
            </a:r>
          </a:p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http://www.fipi.ru</a:t>
            </a:r>
            <a:endParaRPr lang="ru-RU" alt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98" y="2613207"/>
            <a:ext cx="69977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209550" y="906463"/>
            <a:ext cx="9793288" cy="1320800"/>
          </a:xfrm>
        </p:spPr>
        <p:txBody>
          <a:bodyPr/>
          <a:lstStyle/>
          <a:p>
            <a:pPr algn="ctr" eaLnBrk="1" hangingPunct="1"/>
            <a:r>
              <a:rPr lang="ru-RU" alt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altLang="ru-RU" sz="4000" i="1" dirty="0" smtClean="0">
              <a:solidFill>
                <a:schemeClr val="tx1"/>
              </a:solidFill>
            </a:endParaRP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352675"/>
            <a:ext cx="32797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82738" y="1781175"/>
            <a:ext cx="62214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текст</a:t>
            </a:r>
          </a:p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тема текста</a:t>
            </a:r>
          </a:p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идея текста</a:t>
            </a:r>
          </a:p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стиль текста</a:t>
            </a:r>
          </a:p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тип речи</a:t>
            </a:r>
          </a:p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- основные орфограммы и </a:t>
            </a:r>
            <a:r>
              <a:rPr lang="ru-RU" altLang="ru-RU" sz="4000" b="1" dirty="0" err="1">
                <a:latin typeface="Times New Roman" panose="02020603050405020304" pitchFamily="18" charset="0"/>
              </a:rPr>
              <a:t>пунктограммы</a:t>
            </a:r>
            <a:endParaRPr lang="ru-RU" altLang="ru-RU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55366" y="142346"/>
            <a:ext cx="8534400" cy="15070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Дмитрий Сергеевич Лихачев</a:t>
            </a:r>
            <a:b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4000" b="1" dirty="0" smtClean="0">
                <a:latin typeface="Times New Roman" panose="02020603050405020304" pitchFamily="18" charset="0"/>
              </a:rPr>
              <a:t>1906-1999)</a:t>
            </a:r>
            <a:endParaRPr lang="ru-RU" altLang="ru-RU" sz="4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2840" y="2360022"/>
            <a:ext cx="55809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Литературовед, историк культуры, текстолог, популяризатор науки, публицист. Его книги, статьи, беседы являются тем великим наследием, изучение которого поможет хранить духовные традиции русской культуры, служению которым он посвятил свою жизнь.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Объект 3" descr="http://hrono.info/img/lica/lihachev_d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49413"/>
            <a:ext cx="291782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523875" y="473075"/>
            <a:ext cx="9499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      (1) Я вспоминал сотни ответов мальчишек на вопрос, каким человеком тебе хочется стать. (2) Сильным, храбрым, мужественным, умным, находчивым, бесстрашным… (3) И никто не сказал – добрым. (4) Почему доброта не ставится в один ряд с такими доблестями, как мужество и храбрость? (5) Но ведь без доброты, подлинной теплоты сердца невозможна душевная красота.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     (6) Опыт подтверждает, что добрые чувства должны уходить своими корнями в детство, а человечность, доброта, ласка рождаются в труде, заботах, волнениях о красоте окружающего мира. (7) Добрые чу…ства, эмоциональная культура – это средоточие человечности. (8) Если добрые чувства (не) воспита..ы в детстве, их (н..)когда (не) воспитаеш.., потому (что) они усваиваются одновреме(н,нн)о с познанием первых и важнейших истин, главная из которых – это це(н,нн)ость жизни, чужой, своей, жизни животного мира и р..стений. (9)В детстве человек должен пройти эмоциональную школу, школу воспитания добрых чувств. 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      (10) Учить чувствовать и сочувствовать – это самое трудное, что есть в воспитании. (11) Школа сердечности, чуткости, отзывчивости, участливости – это дружба, товарищество, братство. (12) Ребенок чувствует тончайшие переживания другого человека, когда он делает что-нибудь для счастья, радости, душевного спокойствия людей. (13)Подлинная любовь рождается только в сердце, пережившем заботы о судьбе другого человека </a:t>
            </a:r>
            <a:r>
              <a:rPr lang="ru-RU" altLang="ru-RU" sz="2000" i="1">
                <a:latin typeface="Times New Roman" panose="02020603050405020304" pitchFamily="18" charset="0"/>
              </a:rPr>
              <a:t>(по Д. С. Лихачеву).</a:t>
            </a:r>
          </a:p>
        </p:txBody>
      </p:sp>
    </p:spTree>
    <p:extLst>
      <p:ext uri="{BB962C8B-B14F-4D97-AF65-F5344CB8AC3E}">
        <p14:creationId xmlns:p14="http://schemas.microsoft.com/office/powerpoint/2010/main" val="19469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54075" y="178858"/>
            <a:ext cx="8534400" cy="150706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текст?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958578" y="1685925"/>
            <a:ext cx="5059045" cy="440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Текст – это несколько предложений или абзацев, связанных в целое темой и основной мыслью. Предложения между собой соединены по смыслу и грамматически. Основные признаки текста: тематическое и композиционное единство всех его частей; наличие грамматической связи между частями; смысловая цельность, относительная законченность.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6" y="1882684"/>
            <a:ext cx="382746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95300" y="296863"/>
            <a:ext cx="8374063" cy="163353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тема текста?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061357" y="1883954"/>
            <a:ext cx="7621089" cy="105133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Тема текста – это то, о чём ( или о ком ) в нём говорится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9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1" y="1776549"/>
            <a:ext cx="8377645" cy="2911566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текста — это главная обобщающая мысль текста, ответ на поставленный автором вопрос. Это основа авторской позиции, то, зачем автор написал текст, что он хотел донести до читателя.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682" y="792480"/>
            <a:ext cx="6125891" cy="835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ИДЕЯ ТЕКСТА?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288" y="0"/>
            <a:ext cx="3139712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47304" y="618310"/>
            <a:ext cx="8303034" cy="121049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932544" y="1549567"/>
            <a:ext cx="8117794" cy="281491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Доброта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- отзывчивость, душевное расположение к людям, стремление делать добро другим.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(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Толковый словарь русского языка.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С.И.Ожегов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31416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1114</Words>
  <Application>Microsoft Office PowerPoint</Application>
  <PresentationFormat>Широкоэкранный</PresentationFormat>
  <Paragraphs>151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Сектор</vt:lpstr>
      <vt:lpstr>  Учитель русского языки и литературы МКОУ «Старковская СОШ» Октябрьского района Курской области Дементьева Е.И.</vt:lpstr>
      <vt:lpstr>Цели урока:</vt:lpstr>
      <vt:lpstr>Основные понятия</vt:lpstr>
      <vt:lpstr>Дмитрий Сергеевич Лихачев (1906-1999)</vt:lpstr>
      <vt:lpstr>Презентация PowerPoint</vt:lpstr>
      <vt:lpstr> Что такое текст?</vt:lpstr>
      <vt:lpstr>Что такое тема текста?</vt:lpstr>
      <vt:lpstr>Идея текста — это главная обобщающая мысль текста, ответ на поставленный автором вопрос. Это основа авторской позиции, то, зачем автор написал текст, что он хотел донести до читателя.</vt:lpstr>
      <vt:lpstr>Доброта </vt:lpstr>
      <vt:lpstr>Синонимы к слову «доброта»</vt:lpstr>
      <vt:lpstr>Презентация PowerPoint</vt:lpstr>
      <vt:lpstr>Выделите в тексте три микротемы, которые раскрывают идейное содержание текста, запишите их.</vt:lpstr>
      <vt:lpstr>Микротема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Написание сжатого изложения</vt:lpstr>
      <vt:lpstr>Контрольное тестирование</vt:lpstr>
      <vt:lpstr>1. (6 ). Какое утверждение не соответствует содержанию текста? </vt:lpstr>
      <vt:lpstr>2. Синтаксический анализ 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к тесту</vt:lpstr>
      <vt:lpstr>Домашнее задание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«Комплексный анализ текста.  (Подготовка к ОГЭ)»</dc:title>
  <dc:creator>Елена</dc:creator>
  <cp:lastModifiedBy>Елена</cp:lastModifiedBy>
  <cp:revision>20</cp:revision>
  <dcterms:created xsi:type="dcterms:W3CDTF">2024-11-30T10:29:15Z</dcterms:created>
  <dcterms:modified xsi:type="dcterms:W3CDTF">2024-12-01T09:28:15Z</dcterms:modified>
</cp:coreProperties>
</file>